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20"/>
  </p:notesMasterIdLst>
  <p:handoutMasterIdLst>
    <p:handoutMasterId r:id="rId21"/>
  </p:handoutMasterIdLst>
  <p:sldIdLst>
    <p:sldId id="256" r:id="rId4"/>
    <p:sldId id="258" r:id="rId5"/>
    <p:sldId id="260" r:id="rId6"/>
    <p:sldId id="259" r:id="rId7"/>
    <p:sldId id="384" r:id="rId8"/>
    <p:sldId id="383" r:id="rId9"/>
    <p:sldId id="333" r:id="rId10"/>
    <p:sldId id="386" r:id="rId11"/>
    <p:sldId id="385" r:id="rId12"/>
    <p:sldId id="334" r:id="rId13"/>
    <p:sldId id="387" r:id="rId14"/>
    <p:sldId id="388" r:id="rId15"/>
    <p:sldId id="347" r:id="rId16"/>
    <p:sldId id="389" r:id="rId17"/>
    <p:sldId id="390" r:id="rId18"/>
    <p:sldId id="28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67C"/>
    <a:srgbClr val="360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16" autoAdjust="0"/>
    <p:restoredTop sz="81342" autoAdjust="0"/>
  </p:normalViewPr>
  <p:slideViewPr>
    <p:cSldViewPr snapToGrid="0" snapToObjects="1">
      <p:cViewPr varScale="1">
        <p:scale>
          <a:sx n="90" d="100"/>
          <a:sy n="90" d="100"/>
        </p:scale>
        <p:origin x="28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B21D6-C0DA-F045-98C7-4A3852314B13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53286-AD57-4C41-9915-9A1C802352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C30A3-7D1E-CD4E-B28B-3712F0D84D2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E63C-F0E1-484E-A7C2-FF5DE9B6FB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033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63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4465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48726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0387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758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604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4379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716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57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761548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3513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8DF1-F15C-2749-8290-61437E10A184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811193" y="6229673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0DB4C-6874-1146-BCC5-E92C17B37F38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15146" y="6230004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55E8C-4AF5-104E-870D-AC4688B80F9A}" type="datetimeFigureOut">
              <a:rPr kumimoji="1" lang="zh-CN" altLang="en-US" smtClean="0"/>
              <a:t>2023-02-26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0" y="2206944"/>
            <a:ext cx="12191998" cy="10490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zh-CN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3138695" y="4001004"/>
            <a:ext cx="5642395" cy="108934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indent="0" algn="ctr" hangingPunct="1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8" y="3170502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6E2484-DDCC-4677-A17B-E39FF8B8EDC8}"/>
              </a:ext>
            </a:extLst>
          </p:cNvPr>
          <p:cNvSpPr txBox="1"/>
          <p:nvPr/>
        </p:nvSpPr>
        <p:spPr>
          <a:xfrm>
            <a:off x="661986" y="2090200"/>
            <a:ext cx="11530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基于机器学习的复杂金属氧化物</a:t>
            </a:r>
            <a:r>
              <a:rPr lang="en-US" altLang="zh-CN" sz="3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OER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催化剂设计研究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9766F0-3622-4D27-9CD4-83C865531D71}"/>
              </a:ext>
            </a:extLst>
          </p:cNvPr>
          <p:cNvSpPr txBox="1"/>
          <p:nvPr/>
        </p:nvSpPr>
        <p:spPr>
          <a:xfrm>
            <a:off x="4986118" y="3265024"/>
            <a:ext cx="3628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开题答辩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E3A963EF-A131-ACA7-A40F-46AAA8281255}"/>
              </a:ext>
            </a:extLst>
          </p:cNvPr>
          <p:cNvSpPr txBox="1"/>
          <p:nvPr/>
        </p:nvSpPr>
        <p:spPr>
          <a:xfrm>
            <a:off x="5354714" y="6101020"/>
            <a:ext cx="5642395" cy="108934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indent="0" algn="ctr" hangingPunct="1">
              <a:buNone/>
            </a:pP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12019311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丁力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618672" y="3822404"/>
            <a:ext cx="2768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method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3801095" y="3035596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</a:p>
        </p:txBody>
      </p:sp>
    </p:spTree>
    <p:extLst>
      <p:ext uri="{BB962C8B-B14F-4D97-AF65-F5344CB8AC3E}">
        <p14:creationId xmlns:p14="http://schemas.microsoft.com/office/powerpoint/2010/main" val="397448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4104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研究方案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研究步骤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B4934A-3DDC-84EF-83FF-7B77A5F36727}"/>
              </a:ext>
            </a:extLst>
          </p:cNvPr>
          <p:cNvSpPr txBox="1"/>
          <p:nvPr/>
        </p:nvSpPr>
        <p:spPr>
          <a:xfrm>
            <a:off x="3753712" y="1160228"/>
            <a:ext cx="2596897" cy="90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1A442D-FEDC-A166-2412-5763DAD35F79}"/>
              </a:ext>
            </a:extLst>
          </p:cNvPr>
          <p:cNvSpPr txBox="1"/>
          <p:nvPr/>
        </p:nvSpPr>
        <p:spPr>
          <a:xfrm>
            <a:off x="886046" y="6111290"/>
            <a:ext cx="112259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[1] Liu, Y., Zhao, T., Ju, W., &amp; Shi, S. (2017). Materials discovery and design using machine learning. Journal of </a:t>
            </a:r>
            <a:r>
              <a:rPr lang="en-US" altLang="zh-CN" sz="1000" b="1" dirty="0" err="1">
                <a:solidFill>
                  <a:srgbClr val="000000"/>
                </a:solidFill>
                <a:ea typeface="Calibri" panose="020F0502020204030204" pitchFamily="34" charset="0"/>
              </a:rPr>
              <a:t>Materiomics</a:t>
            </a:r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, 3(3), 159-177. https://doi.org/10.1016/j.jmat.2017.08.002</a:t>
            </a:r>
            <a:endParaRPr lang="zh-CN" altLang="en-US" sz="10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50AD9D-CC8A-0BE9-E071-EB535B1C7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3586" y="1919928"/>
            <a:ext cx="8594045" cy="3913010"/>
          </a:xfrm>
          <a:prstGeom prst="rect">
            <a:avLst/>
          </a:prstGeom>
        </p:spPr>
      </p:pic>
      <p:sp>
        <p:nvSpPr>
          <p:cNvPr id="3" name="文本框 3">
            <a:extLst>
              <a:ext uri="{FF2B5EF4-FFF2-40B4-BE49-F238E27FC236}">
                <a16:creationId xmlns:a16="http://schemas.microsoft.com/office/drawing/2014/main" id="{F4207174-01C3-BA05-1FC4-EDC98A907A91}"/>
              </a:ext>
            </a:extLst>
          </p:cNvPr>
          <p:cNvSpPr txBox="1"/>
          <p:nvPr/>
        </p:nvSpPr>
        <p:spPr>
          <a:xfrm>
            <a:off x="222896" y="883295"/>
            <a:ext cx="11889073" cy="1178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对于研究方案，主要分为以下几步：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数据集构建，模型选取以及训练，模型验证，实验检验。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945473379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4411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研究方案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数据集构建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B4934A-3DDC-84EF-83FF-7B77A5F36727}"/>
              </a:ext>
            </a:extLst>
          </p:cNvPr>
          <p:cNvSpPr txBox="1"/>
          <p:nvPr/>
        </p:nvSpPr>
        <p:spPr>
          <a:xfrm>
            <a:off x="3753712" y="1160228"/>
            <a:ext cx="2596897" cy="90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3">
                <a:extLst>
                  <a:ext uri="{FF2B5EF4-FFF2-40B4-BE49-F238E27FC236}">
                    <a16:creationId xmlns:a16="http://schemas.microsoft.com/office/drawing/2014/main" id="{F4207174-01C3-BA05-1FC4-EDC98A907A91}"/>
                  </a:ext>
                </a:extLst>
              </p:cNvPr>
              <p:cNvSpPr txBox="1"/>
              <p:nvPr/>
            </p:nvSpPr>
            <p:spPr>
              <a:xfrm>
                <a:off x="222896" y="883295"/>
                <a:ext cx="11735188" cy="14898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本课题数据集来源于</a:t>
                </a:r>
                <a:r>
                  <a:rPr lang="en-US" altLang="zh-CN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[1], </a:t>
                </a:r>
                <a:r>
                  <a:rPr lang="zh-CN" altLang="en-US" sz="200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作者通过</a:t>
                </a:r>
                <a:r>
                  <a:rPr lang="zh-CN" altLang="en-US" sz="2000" b="0" i="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用高分辨率喷墨打印法合成了</a:t>
                </a:r>
                <a:r>
                  <a:rPr lang="en-US" altLang="zh-CN" sz="2000" b="0" i="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5456</a:t>
                </a:r>
                <a:r>
                  <a:rPr lang="zh-CN" altLang="en-US" sz="2000" b="0" i="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种含有</a:t>
                </a:r>
                <a:r>
                  <a:rPr lang="en-US" altLang="zh-CN" sz="2000" b="0" i="0" dirty="0">
                    <a:solidFill>
                      <a:srgbClr val="000000"/>
                    </a:solidFill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Ni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 Fe, Co, Ce</a:t>
                </a:r>
                <a:r>
                  <a:rPr lang="zh-CN" altLang="en-US" sz="2000" b="0" i="0" dirty="0">
                    <a:solidFill>
                      <a:srgbClr val="00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</a:rPr>
                  <a:t>元素的氧化物组合物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催化剂。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10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𝑐</m:t>
                    </m:r>
                    <m:sSup>
                      <m:sSup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</m:e>
                      <m:sup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000" b="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的条件下进行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10s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过电位实现得到过电位。剔除部分信息残缺的数据得到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5330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个有效数据。</a:t>
                </a:r>
                <a:endParaRPr lang="en-US" altLang="zh-CN" sz="2000" b="0" dirty="0">
                  <a:solidFill>
                    <a:srgbClr val="00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" name="文本框 3">
                <a:extLst>
                  <a:ext uri="{FF2B5EF4-FFF2-40B4-BE49-F238E27FC236}">
                    <a16:creationId xmlns:a16="http://schemas.microsoft.com/office/drawing/2014/main" id="{F4207174-01C3-BA05-1FC4-EDC98A907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896" y="883295"/>
                <a:ext cx="11735188" cy="1489831"/>
              </a:xfrm>
              <a:prstGeom prst="rect">
                <a:avLst/>
              </a:prstGeom>
              <a:blipFill>
                <a:blip r:embed="rId3"/>
                <a:stretch>
                  <a:fillRect l="-571" r="-519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46FBBDE-254E-FFD4-9361-D093D4291841}"/>
              </a:ext>
            </a:extLst>
          </p:cNvPr>
          <p:cNvSpPr txBox="1"/>
          <p:nvPr/>
        </p:nvSpPr>
        <p:spPr>
          <a:xfrm>
            <a:off x="152788" y="6464378"/>
            <a:ext cx="115824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dirty="0"/>
              <a:t>[1]</a:t>
            </a:r>
            <a:r>
              <a:rPr lang="zh-CN" altLang="en-US" sz="1000" b="1" dirty="0"/>
              <a:t>Haber, J. A.; Cai, Y.; Jung, S.; Xiang, C.; Mitrovic, S.; Jin, J.;Bell, A. T.; Gregoire, J. M. Discovering Ce-rich oxygen evolutioncatalysts, from high throughput screening to water electrolysis. EnergyEnviron. Sci. 2014,682−688</a:t>
            </a:r>
          </a:p>
        </p:txBody>
      </p:sp>
      <p:sp>
        <p:nvSpPr>
          <p:cNvPr id="6" name="文本框 11">
            <a:extLst>
              <a:ext uri="{FF2B5EF4-FFF2-40B4-BE49-F238E27FC236}">
                <a16:creationId xmlns:a16="http://schemas.microsoft.com/office/drawing/2014/main" id="{9C310C9D-DADB-C0C3-0361-9026340E5D11}"/>
              </a:ext>
            </a:extLst>
          </p:cNvPr>
          <p:cNvSpPr txBox="1"/>
          <p:nvPr/>
        </p:nvSpPr>
        <p:spPr>
          <a:xfrm>
            <a:off x="3207032" y="5773322"/>
            <a:ext cx="6845884" cy="46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样品过电位分布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EFA7D723-7A81-C5F1-3FD0-6FADB0AF7B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6770" y="1930881"/>
            <a:ext cx="4713204" cy="37705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6A810FD-3EBA-59C7-E5C5-54278CBAAA83}"/>
              </a:ext>
            </a:extLst>
          </p:cNvPr>
          <p:cNvSpPr txBox="1"/>
          <p:nvPr/>
        </p:nvSpPr>
        <p:spPr>
          <a:xfrm>
            <a:off x="7121722" y="3473059"/>
            <a:ext cx="222810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Microsoft YaHei" panose="020B0503020204020204" pitchFamily="34" charset="-122"/>
              </a:rPr>
              <a:t>过电位的分布范围为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390-470mv, 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主要分布区间为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Calibri" panose="020F0502020204030204" pitchFamily="34" charset="0"/>
              </a:rPr>
              <a:t>405-430</a:t>
            </a:r>
            <a:r>
              <a:rPr lang="en-US" altLang="zh-CN" sz="1800" b="1" dirty="0">
                <a:solidFill>
                  <a:srgbClr val="FF0000"/>
                </a:solidFill>
                <a:effectLst/>
                <a:ea typeface="Microsoft YaHei" panose="020B0503020204020204" pitchFamily="34" charset="-122"/>
              </a:rPr>
              <a:t>mV</a:t>
            </a:r>
            <a:r>
              <a:rPr lang="zh-CN" altLang="zh-CN" sz="1800" dirty="0">
                <a:effectLst/>
                <a:ea typeface="Microsoft YaHei" panose="020B0503020204020204" pitchFamily="34" charset="-122"/>
              </a:rPr>
              <a:t>内。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8978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4104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研究方案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特征筛选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B4934A-3DDC-84EF-83FF-7B77A5F36727}"/>
              </a:ext>
            </a:extLst>
          </p:cNvPr>
          <p:cNvSpPr txBox="1"/>
          <p:nvPr/>
        </p:nvSpPr>
        <p:spPr>
          <a:xfrm>
            <a:off x="3753712" y="1160228"/>
            <a:ext cx="2596897" cy="90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A1ABF6-4EA2-3908-60E6-ECCF8D497A34}"/>
                  </a:ext>
                </a:extLst>
              </p:cNvPr>
              <p:cNvSpPr txBox="1"/>
              <p:nvPr/>
            </p:nvSpPr>
            <p:spPr>
              <a:xfrm>
                <a:off x="154002" y="972131"/>
                <a:ext cx="3235135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基于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m:rPr>
                                <m:sty m:val="p"/>
                              </m:r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金属氧化物</m:t>
                    </m:r>
                  </m:oMath>
                </a14:m>
                <a:r>
                  <a:rPr lang="zh-CN" altLang="en-US" sz="2000" dirty="0"/>
                  <a:t>的配合比，借鉴了论文</a:t>
                </a:r>
                <a:r>
                  <a:rPr lang="en-US" altLang="zh-CN" sz="2000" dirty="0"/>
                  <a:t>[1], </a:t>
                </a:r>
                <a:r>
                  <a:rPr lang="zh-CN" altLang="en-US" sz="2000" dirty="0"/>
                  <a:t>从结构，物理化学性质的角度出发，我们选取了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高达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130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多个特征</a:t>
                </a:r>
                <a:r>
                  <a:rPr lang="zh-CN" altLang="en-US" sz="2000" dirty="0"/>
                  <a:t>。其中包括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原子数，空间群数，能带隙，电负性，磁矩等</a:t>
                </a:r>
                <a:r>
                  <a:rPr lang="zh-CN" altLang="en-US" sz="2000" dirty="0"/>
                  <a:t>指标的最大值最小值，平均值和方差。</a:t>
                </a: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3A1ABF6-4EA2-3908-60E6-ECCF8D497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2" y="972131"/>
                <a:ext cx="3235135" cy="2862322"/>
              </a:xfrm>
              <a:prstGeom prst="rect">
                <a:avLst/>
              </a:prstGeom>
              <a:blipFill>
                <a:blip r:embed="rId3"/>
                <a:stretch>
                  <a:fillRect l="-1883" t="-1064" r="-2072" b="-27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8A1A442D-FEDC-A166-2412-5763DAD35F79}"/>
              </a:ext>
            </a:extLst>
          </p:cNvPr>
          <p:cNvSpPr txBox="1"/>
          <p:nvPr/>
        </p:nvSpPr>
        <p:spPr>
          <a:xfrm>
            <a:off x="0" y="6111290"/>
            <a:ext cx="1122592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[1] </a:t>
            </a:r>
            <a:r>
              <a:rPr lang="zh-CN" altLang="zh-CN" sz="10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Ward, Logan and Agrawal, Ankit and Choudhary, Alok and Wolverton, Christopher</a:t>
            </a:r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 </a:t>
            </a:r>
            <a:r>
              <a:rPr lang="zh-CN" altLang="zh-CN" sz="1000" b="1" dirty="0">
                <a:solidFill>
                  <a:srgbClr val="000000"/>
                </a:solidFill>
                <a:effectLst/>
                <a:ea typeface="Calibri" panose="020F0502020204030204" pitchFamily="34" charset="0"/>
              </a:rPr>
              <a:t>A general-purpose machine learning framework for predicting properties of inorganic materials</a:t>
            </a:r>
            <a:endParaRPr lang="zh-CN" altLang="en-US" sz="10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518AC20-CCFE-B596-E42B-E208A2726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137" y="826105"/>
            <a:ext cx="6004245" cy="509037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4C90738-D4CF-336A-2B0C-5890627B07BF}"/>
              </a:ext>
            </a:extLst>
          </p:cNvPr>
          <p:cNvSpPr txBox="1"/>
          <p:nvPr/>
        </p:nvSpPr>
        <p:spPr>
          <a:xfrm>
            <a:off x="5397407" y="5895065"/>
            <a:ext cx="307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特征之间的相关性热力图</a:t>
            </a:r>
          </a:p>
        </p:txBody>
      </p:sp>
    </p:spTree>
    <p:extLst>
      <p:ext uri="{BB962C8B-B14F-4D97-AF65-F5344CB8AC3E}">
        <p14:creationId xmlns:p14="http://schemas.microsoft.com/office/powerpoint/2010/main" val="922090304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471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研究方案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机器学习模型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B4934A-3DDC-84EF-83FF-7B77A5F36727}"/>
              </a:ext>
            </a:extLst>
          </p:cNvPr>
          <p:cNvSpPr txBox="1"/>
          <p:nvPr/>
        </p:nvSpPr>
        <p:spPr>
          <a:xfrm>
            <a:off x="3753712" y="1160228"/>
            <a:ext cx="2596897" cy="90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A1ABF6-4EA2-3908-60E6-ECCF8D497A34}"/>
              </a:ext>
            </a:extLst>
          </p:cNvPr>
          <p:cNvSpPr txBox="1"/>
          <p:nvPr/>
        </p:nvSpPr>
        <p:spPr>
          <a:xfrm>
            <a:off x="352477" y="1000218"/>
            <a:ext cx="11710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        利用模型融合的方法，结合</a:t>
            </a:r>
            <a:r>
              <a:rPr lang="zh-CN" altLang="en-US" sz="2400" b="1" dirty="0">
                <a:solidFill>
                  <a:srgbClr val="FF0000"/>
                </a:solidFill>
              </a:rPr>
              <a:t>传统机器学习模型如</a:t>
            </a:r>
            <a:r>
              <a:rPr lang="en-US" altLang="zh-CN" sz="2400" b="1" dirty="0">
                <a:solidFill>
                  <a:srgbClr val="FF0000"/>
                </a:solidFill>
              </a:rPr>
              <a:t>K</a:t>
            </a:r>
            <a:r>
              <a:rPr lang="zh-CN" altLang="en-US" sz="2400" b="1" dirty="0">
                <a:solidFill>
                  <a:srgbClr val="FF0000"/>
                </a:solidFill>
              </a:rPr>
              <a:t>近邻聚类，支持向量机、随机森林</a:t>
            </a:r>
            <a:r>
              <a:rPr lang="zh-CN" altLang="en-US" sz="2400" dirty="0"/>
              <a:t>等，并添加目前较为流行的</a:t>
            </a:r>
            <a:r>
              <a:rPr lang="zh-CN" altLang="en-US" sz="2400" b="1" dirty="0">
                <a:solidFill>
                  <a:srgbClr val="FF0000"/>
                </a:solidFill>
              </a:rPr>
              <a:t>深度学习算法，如多层感知机，残差神经网络，</a:t>
            </a:r>
            <a:r>
              <a:rPr lang="en-US" altLang="zh-CN" sz="2400" b="1" dirty="0">
                <a:solidFill>
                  <a:srgbClr val="FF0000"/>
                </a:solidFill>
              </a:rPr>
              <a:t>Tab-Transformer</a:t>
            </a:r>
            <a:r>
              <a:rPr lang="zh-CN" altLang="en-US" sz="2400" dirty="0"/>
              <a:t>。 结合所有的模型优点，融合为</a:t>
            </a:r>
            <a:r>
              <a:rPr lang="zh-CN" altLang="en-US" sz="2400" b="1" dirty="0">
                <a:solidFill>
                  <a:srgbClr val="FF0000"/>
                </a:solidFill>
              </a:rPr>
              <a:t>一个模型</a:t>
            </a:r>
            <a:r>
              <a:rPr lang="zh-CN" altLang="en-US" sz="2400" dirty="0"/>
              <a:t>。</a:t>
            </a:r>
            <a:r>
              <a:rPr lang="en-US" altLang="zh-CN" sz="2400" dirty="0"/>
              <a:t>[1]</a:t>
            </a:r>
            <a:endParaRPr lang="zh-CN" altLang="en-US" sz="2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4C90738-D4CF-336A-2B0C-5890627B07BF}"/>
              </a:ext>
            </a:extLst>
          </p:cNvPr>
          <p:cNvSpPr txBox="1"/>
          <p:nvPr/>
        </p:nvSpPr>
        <p:spPr>
          <a:xfrm>
            <a:off x="5025558" y="5326851"/>
            <a:ext cx="30767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/>
              <a:t>模型结构图</a:t>
            </a:r>
          </a:p>
        </p:txBody>
      </p:sp>
      <p:pic>
        <p:nvPicPr>
          <p:cNvPr id="2" name="图片 4">
            <a:extLst>
              <a:ext uri="{FF2B5EF4-FFF2-40B4-BE49-F238E27FC236}">
                <a16:creationId xmlns:a16="http://schemas.microsoft.com/office/drawing/2014/main" id="{ED85CE5C-FDBA-BB8E-27D2-876804CC98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442" y="2844391"/>
            <a:ext cx="8157334" cy="2377706"/>
          </a:xfrm>
          <a:prstGeom prst="rect">
            <a:avLst/>
          </a:prstGeom>
        </p:spPr>
      </p:pic>
      <p:sp>
        <p:nvSpPr>
          <p:cNvPr id="5" name="文本框 11">
            <a:extLst>
              <a:ext uri="{FF2B5EF4-FFF2-40B4-BE49-F238E27FC236}">
                <a16:creationId xmlns:a16="http://schemas.microsoft.com/office/drawing/2014/main" id="{5914A62B-CBBE-427A-FE5E-2C3AC8402EDD}"/>
              </a:ext>
            </a:extLst>
          </p:cNvPr>
          <p:cNvSpPr txBox="1"/>
          <p:nvPr/>
        </p:nvSpPr>
        <p:spPr>
          <a:xfrm>
            <a:off x="505113" y="5865941"/>
            <a:ext cx="1148657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[1]Erickson, N., Mueller, J., </a:t>
            </a:r>
            <a:r>
              <a:rPr lang="en-US" altLang="zh-CN" sz="1000" b="1" dirty="0" err="1">
                <a:solidFill>
                  <a:srgbClr val="000000"/>
                </a:solidFill>
                <a:ea typeface="Calibri" panose="020F0502020204030204" pitchFamily="34" charset="0"/>
              </a:rPr>
              <a:t>Shirkov</a:t>
            </a:r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, A., Zhang, H., </a:t>
            </a:r>
            <a:r>
              <a:rPr lang="en-US" altLang="zh-CN" sz="1000" b="1" dirty="0" err="1">
                <a:solidFill>
                  <a:srgbClr val="000000"/>
                </a:solidFill>
                <a:ea typeface="Calibri" panose="020F0502020204030204" pitchFamily="34" charset="0"/>
              </a:rPr>
              <a:t>Larroy</a:t>
            </a:r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, P., Li, M., &amp; </a:t>
            </a:r>
            <a:r>
              <a:rPr lang="en-US" altLang="zh-CN" sz="1000" b="1" dirty="0" err="1">
                <a:solidFill>
                  <a:srgbClr val="000000"/>
                </a:solidFill>
                <a:ea typeface="Calibri" panose="020F0502020204030204" pitchFamily="34" charset="0"/>
              </a:rPr>
              <a:t>Smola</a:t>
            </a:r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, A. (2020). </a:t>
            </a:r>
            <a:r>
              <a:rPr lang="en-US" altLang="zh-CN" sz="1000" b="1" dirty="0" err="1">
                <a:solidFill>
                  <a:srgbClr val="000000"/>
                </a:solidFill>
                <a:ea typeface="Calibri" panose="020F0502020204030204" pitchFamily="34" charset="0"/>
              </a:rPr>
              <a:t>AutoGluon</a:t>
            </a:r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-Tabular: Robust and Accurate </a:t>
            </a:r>
            <a:r>
              <a:rPr lang="en-US" altLang="zh-CN" sz="1000" b="1" dirty="0" err="1">
                <a:solidFill>
                  <a:srgbClr val="000000"/>
                </a:solidFill>
                <a:ea typeface="Calibri" panose="020F0502020204030204" pitchFamily="34" charset="0"/>
              </a:rPr>
              <a:t>AutoML</a:t>
            </a:r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 for Structured Data [Preprint]. </a:t>
            </a:r>
            <a:r>
              <a:rPr lang="en-US" altLang="zh-CN" sz="1000" b="1" dirty="0" err="1">
                <a:solidFill>
                  <a:srgbClr val="000000"/>
                </a:solidFill>
                <a:ea typeface="Calibri" panose="020F0502020204030204" pitchFamily="34" charset="0"/>
              </a:rPr>
              <a:t>arXiv</a:t>
            </a:r>
            <a:r>
              <a:rPr lang="en-US" altLang="zh-CN" sz="1000" b="1" dirty="0">
                <a:solidFill>
                  <a:srgbClr val="000000"/>
                </a:solidFill>
                <a:ea typeface="Calibri" panose="020F0502020204030204" pitchFamily="34" charset="0"/>
              </a:rPr>
              <a:t>. https://doi.org/10.48550/ARXIV.2003.06505</a:t>
            </a:r>
            <a:endParaRPr lang="zh-CN" altLang="en-US" sz="1000" b="1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FFC8E6B-F111-7C5A-C1EA-7B61BE27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059" y="-13652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6D67F55-3F04-CB97-00AE-06409C04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100" y="-13652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798FDC3-278D-CD11-7C76-29948CBB0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0" y="1587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380081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4104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研究方案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实验验证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4B4934A-3DDC-84EF-83FF-7B77A5F36727}"/>
              </a:ext>
            </a:extLst>
          </p:cNvPr>
          <p:cNvSpPr txBox="1"/>
          <p:nvPr/>
        </p:nvSpPr>
        <p:spPr>
          <a:xfrm>
            <a:off x="3753712" y="1160228"/>
            <a:ext cx="2596897" cy="906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3A1ABF6-4EA2-3908-60E6-ECCF8D497A34}"/>
              </a:ext>
            </a:extLst>
          </p:cNvPr>
          <p:cNvSpPr txBox="1"/>
          <p:nvPr/>
        </p:nvSpPr>
        <p:spPr>
          <a:xfrm>
            <a:off x="352477" y="1000218"/>
            <a:ext cx="1178343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        基于前文机器学习训练得到的模型，选取其中具有代表性的新型材料，利用溶胶凝胶法进行合成，与模型预测效果进行对比。总体流程为下图所示。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FFC8E6B-F111-7C5A-C1EA-7B61BE273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5059" y="-13652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6D67F55-3F04-CB97-00AE-06409C045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91100" y="-13652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7798FDC3-278D-CD11-7C76-29948CBB0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3500" y="15875"/>
            <a:ext cx="190500" cy="14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A3DD0-9A14-BAD0-341A-7600CD4174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3330" y="2137625"/>
            <a:ext cx="6802147" cy="3651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32843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2381867" y="2614715"/>
            <a:ext cx="7382547" cy="10490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9" y="3429000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650808" y="2350033"/>
            <a:ext cx="2645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rgbClr val="7716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5211" y="3218635"/>
            <a:ext cx="2751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  <p:sp>
        <p:nvSpPr>
          <p:cNvPr id="7" name="文本框 13"/>
          <p:cNvSpPr txBox="1"/>
          <p:nvPr/>
        </p:nvSpPr>
        <p:spPr>
          <a:xfrm>
            <a:off x="4567055" y="1896355"/>
            <a:ext cx="6559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4535796" y="2601901"/>
            <a:ext cx="718466" cy="70788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en-US" altLang="zh-CN" sz="4000" dirty="0">
                <a:solidFill>
                  <a:srgbClr val="77167C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  <a:endParaRPr lang="zh-CN" altLang="en-US" sz="4000" dirty="0">
              <a:solidFill>
                <a:srgbClr val="77167C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4554107" y="3282102"/>
            <a:ext cx="7328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318259" y="2350033"/>
            <a:ext cx="4398281" cy="275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Subject background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327852" y="3049714"/>
            <a:ext cx="43982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content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5285521" y="1932864"/>
            <a:ext cx="1620957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5248791" y="2681385"/>
            <a:ext cx="217660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  <p:sp>
        <p:nvSpPr>
          <p:cNvPr id="23" name="文本框 8"/>
          <p:cNvSpPr txBox="1"/>
          <p:nvPr/>
        </p:nvSpPr>
        <p:spPr>
          <a:xfrm>
            <a:off x="5277407" y="3354677"/>
            <a:ext cx="162095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2D47B98-CD11-6983-43FA-1F5598A5CDBA}"/>
              </a:ext>
            </a:extLst>
          </p:cNvPr>
          <p:cNvSpPr/>
          <p:nvPr/>
        </p:nvSpPr>
        <p:spPr>
          <a:xfrm>
            <a:off x="5318258" y="3763961"/>
            <a:ext cx="43982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method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456096" y="3471985"/>
            <a:ext cx="32798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Subject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background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58908-E476-450D-A725-7B798C8BBE1E}"/>
              </a:ext>
            </a:extLst>
          </p:cNvPr>
          <p:cNvSpPr txBox="1"/>
          <p:nvPr/>
        </p:nvSpPr>
        <p:spPr>
          <a:xfrm>
            <a:off x="0" y="769913"/>
            <a:ext cx="1190605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400" dirty="0">
                <a:ea typeface="宋体" panose="02010600030101010101" pitchFamily="2" charset="-122"/>
              </a:rPr>
              <a:t>电解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水制氢是重要方法之一，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但阳极析氧反应过电位高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，现有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工业催化剂催化价格高昂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。过渡金属氧化物因优秀催化性能受关注，结构复杂，高熵氧化物备受关注，具更复杂内在特征和不同催化性能，是成本更低、催化活性更高的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OER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电催化材料有望的候选。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[1]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886D313C-50DC-67F4-D9AA-336C2EE6C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777" y="2505383"/>
            <a:ext cx="4458586" cy="334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C2B78ED-EC15-7854-083D-3F4F27937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4038" y="2505383"/>
            <a:ext cx="4653593" cy="334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D7D47A-8129-C801-DA79-EF270C463396}"/>
              </a:ext>
            </a:extLst>
          </p:cNvPr>
          <p:cNvSpPr txBox="1"/>
          <p:nvPr/>
        </p:nvSpPr>
        <p:spPr>
          <a:xfrm>
            <a:off x="222895" y="6453952"/>
            <a:ext cx="105726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[1]</a:t>
            </a:r>
            <a:r>
              <a:rPr lang="zh-CN" altLang="en-US" sz="1100" dirty="0"/>
              <a:t>常进法, 肖瑶, 罗兆艳, 葛君杰, 刘长鹏, 邢巍. 水电解制氢非贵金属催化剂的研究进展. 《物理化学学报》. 2016;32(7):1556. doi: 10.3866/PKU.WHXB201604291.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58908-E476-450D-A725-7B798C8BBE1E}"/>
              </a:ext>
            </a:extLst>
          </p:cNvPr>
          <p:cNvSpPr txBox="1"/>
          <p:nvPr/>
        </p:nvSpPr>
        <p:spPr>
          <a:xfrm>
            <a:off x="0" y="769913"/>
            <a:ext cx="119060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过电位是指在催化反应过程中，催化反应达到一定电流密度时所需实际电压超过理论电压的部分。其大小直接反应了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OER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催化剂的催化能力。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催化能力越强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的催化剂，其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过电位越低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。学术界研究发现可以用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火山曲线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来表征材料的过电位。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[1]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7D47A-8129-C801-DA79-EF270C463396}"/>
              </a:ext>
            </a:extLst>
          </p:cNvPr>
          <p:cNvSpPr txBox="1"/>
          <p:nvPr/>
        </p:nvSpPr>
        <p:spPr>
          <a:xfrm>
            <a:off x="378095" y="6581001"/>
            <a:ext cx="959234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[1]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Yuanmiao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Sun, Gao Chen,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Shibo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Xi, and </a:t>
            </a:r>
            <a:r>
              <a:rPr lang="en-US" altLang="zh-CN" sz="12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Zhichuan</a:t>
            </a:r>
            <a:r>
              <a:rPr lang="en-US" altLang="zh-CN" sz="12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J. Xu ACS Catalysis 2021 11 (22), 13947-13954 DOI: 10.1021/acscatal.1c04393</a:t>
            </a:r>
            <a:endParaRPr lang="zh-CN" altLang="en-US" sz="9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1080B3-E59A-D8B2-677C-F51A5F7D4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9943" y="2136052"/>
            <a:ext cx="8647813" cy="408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15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课题背景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58908-E476-450D-A725-7B798C8BBE1E}"/>
              </a:ext>
            </a:extLst>
          </p:cNvPr>
          <p:cNvSpPr txBox="1"/>
          <p:nvPr/>
        </p:nvSpPr>
        <p:spPr>
          <a:xfrm>
            <a:off x="0" y="769913"/>
            <a:ext cx="119060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一般的高熵金属氧化物催化剂的选取是通过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大量实验验证寻找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费时费力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。计算机以及深度学习技术的迅速发展为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新型高熵催化剂材料的迅速发现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提供了新的途径。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[1]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D7D47A-8129-C801-DA79-EF270C463396}"/>
              </a:ext>
            </a:extLst>
          </p:cNvPr>
          <p:cNvSpPr txBox="1"/>
          <p:nvPr/>
        </p:nvSpPr>
        <p:spPr>
          <a:xfrm>
            <a:off x="285946" y="6584757"/>
            <a:ext cx="95923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/>
              <a:t>[1]</a:t>
            </a:r>
            <a:r>
              <a:rPr lang="en-US" altLang="zh-CN" sz="1100" dirty="0" err="1"/>
              <a:t>Xue</a:t>
            </a:r>
            <a:r>
              <a:rPr lang="en-US" altLang="zh-CN" sz="1100" dirty="0"/>
              <a:t> Jiang, Yong Wang, </a:t>
            </a:r>
            <a:r>
              <a:rPr lang="en-US" altLang="zh-CN" sz="1100" dirty="0" err="1"/>
              <a:t>Baorui</a:t>
            </a:r>
            <a:r>
              <a:rPr lang="en-US" altLang="zh-CN" sz="1100" dirty="0"/>
              <a:t> Jia, </a:t>
            </a:r>
            <a:r>
              <a:rPr lang="en-US" altLang="zh-CN" sz="1100" dirty="0" err="1"/>
              <a:t>Xuanhui</a:t>
            </a:r>
            <a:r>
              <a:rPr lang="en-US" altLang="zh-CN" sz="1100" dirty="0"/>
              <a:t> Qu, and </a:t>
            </a:r>
            <a:r>
              <a:rPr lang="en-US" altLang="zh-CN" sz="1100" dirty="0" err="1"/>
              <a:t>Mingli</a:t>
            </a:r>
            <a:r>
              <a:rPr lang="en-US" altLang="zh-CN" sz="1100" dirty="0"/>
              <a:t> </a:t>
            </a:r>
            <a:r>
              <a:rPr lang="en-US" altLang="zh-CN" sz="1100" dirty="0" err="1"/>
              <a:t>QinACS</a:t>
            </a:r>
            <a:r>
              <a:rPr lang="en-US" altLang="zh-CN" sz="1100" dirty="0"/>
              <a:t> Applied Materials &amp; Interfaces 2022 14 (36), 41141-41148DOI: 10.1021/acsami.2c13435</a:t>
            </a:r>
            <a:endParaRPr lang="zh-CN" alt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CD717B-D10D-E395-7071-345D35DC34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946" y="1604116"/>
            <a:ext cx="10598478" cy="2239294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2DB6C2A-0D69-5A41-4CD8-70C6CE965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855" y="3843410"/>
            <a:ext cx="3126692" cy="252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88546A-EBB1-0C98-000A-E5D534519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855" y="3843410"/>
            <a:ext cx="4521958" cy="24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818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7068" y="1735108"/>
            <a:ext cx="2957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617068" y="3585399"/>
            <a:ext cx="28200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Content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研究内容</a:t>
            </a:r>
          </a:p>
        </p:txBody>
      </p:sp>
    </p:spTree>
    <p:extLst>
      <p:ext uri="{BB962C8B-B14F-4D97-AF65-F5344CB8AC3E}">
        <p14:creationId xmlns:p14="http://schemas.microsoft.com/office/powerpoint/2010/main" val="1210247392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159169" y="816275"/>
            <a:ext cx="11855622" cy="1769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本课题借助于深度学习数以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Ni, Fe, Co, Ce</a:t>
            </a:r>
            <a:r>
              <a:rPr lang="zh-CN" altLang="en-US" sz="2400" dirty="0"/>
              <a:t>等四种金属组分为主，研究</a:t>
            </a:r>
            <a:r>
              <a:rPr lang="zh-CN" altLang="en-US" sz="2400" b="1" dirty="0">
                <a:solidFill>
                  <a:srgbClr val="FF0000"/>
                </a:solidFill>
              </a:rPr>
              <a:t>不同配比</a:t>
            </a:r>
            <a:r>
              <a:rPr lang="zh-CN" altLang="en-US" sz="2400" dirty="0"/>
              <a:t>的高熵金属氧化物催化剂的</a:t>
            </a:r>
            <a:r>
              <a:rPr lang="zh-CN" altLang="en-US" sz="2400" b="1" dirty="0">
                <a:solidFill>
                  <a:srgbClr val="FF0000"/>
                </a:solidFill>
              </a:rPr>
              <a:t>催化活性，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影响机制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。借助实验进行验证并指导实验发现新型催化剂。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28B5BB-5B76-3488-5DDF-BBBDD1CB57A9}"/>
              </a:ext>
            </a:extLst>
          </p:cNvPr>
          <p:cNvGrpSpPr/>
          <p:nvPr/>
        </p:nvGrpSpPr>
        <p:grpSpPr>
          <a:xfrm>
            <a:off x="1063393" y="2255076"/>
            <a:ext cx="9073376" cy="2518378"/>
            <a:chOff x="1063393" y="1628743"/>
            <a:chExt cx="9073376" cy="2518378"/>
          </a:xfrm>
        </p:grpSpPr>
        <p:sp>
          <p:nvSpPr>
            <p:cNvPr id="3" name="文本框 14">
              <a:extLst>
                <a:ext uri="{FF2B5EF4-FFF2-40B4-BE49-F238E27FC236}">
                  <a16:creationId xmlns:a16="http://schemas.microsoft.com/office/drawing/2014/main" id="{F09CA488-3881-8E8D-51D6-4D92F494A708}"/>
                </a:ext>
              </a:extLst>
            </p:cNvPr>
            <p:cNvSpPr txBox="1"/>
            <p:nvPr/>
          </p:nvSpPr>
          <p:spPr>
            <a:xfrm>
              <a:off x="6943303" y="3605675"/>
              <a:ext cx="1705788" cy="4947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拟合势</a:t>
              </a:r>
            </a:p>
          </p:txBody>
        </p:sp>
        <p:sp>
          <p:nvSpPr>
            <p:cNvPr id="7" name="文本框 28">
              <a:extLst>
                <a:ext uri="{FF2B5EF4-FFF2-40B4-BE49-F238E27FC236}">
                  <a16:creationId xmlns:a16="http://schemas.microsoft.com/office/drawing/2014/main" id="{E3AF96C7-7D7B-D97D-7C21-DA2D5A1CC03F}"/>
                </a:ext>
              </a:extLst>
            </p:cNvPr>
            <p:cNvSpPr txBox="1"/>
            <p:nvPr/>
          </p:nvSpPr>
          <p:spPr>
            <a:xfrm>
              <a:off x="7501768" y="2838392"/>
              <a:ext cx="473305" cy="1308729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  <a:endParaRPr lang="zh-CN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3">
                  <a:extLst>
                    <a:ext uri="{FF2B5EF4-FFF2-40B4-BE49-F238E27FC236}">
                      <a16:creationId xmlns:a16="http://schemas.microsoft.com/office/drawing/2014/main" id="{F2FC6A77-7927-960A-CF75-CDAB51D4452C}"/>
                    </a:ext>
                  </a:extLst>
                </p:cNvPr>
                <p:cNvSpPr txBox="1"/>
                <p:nvPr/>
              </p:nvSpPr>
              <p:spPr>
                <a:xfrm>
                  <a:off x="1063393" y="3421622"/>
                  <a:ext cx="390698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3200" i="1">
                                    <a:latin typeface="Cambria Math" panose="02040503050406030204" pitchFamily="18" charset="0"/>
                                  </a:rPr>
                                  <m:t>e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9" name="文本框 3">
                  <a:extLst>
                    <a:ext uri="{FF2B5EF4-FFF2-40B4-BE49-F238E27FC236}">
                      <a16:creationId xmlns:a16="http://schemas.microsoft.com/office/drawing/2014/main" id="{F2FC6A77-7927-960A-CF75-CDAB51D445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393" y="3421622"/>
                  <a:ext cx="390698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648CF6C8-8FB2-6E4F-3695-58FFF0295505}"/>
                </a:ext>
              </a:extLst>
            </p:cNvPr>
            <p:cNvSpPr txBox="1"/>
            <p:nvPr/>
          </p:nvSpPr>
          <p:spPr>
            <a:xfrm>
              <a:off x="7617679" y="3430696"/>
              <a:ext cx="251909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催化性能</a:t>
              </a:r>
            </a:p>
          </p:txBody>
        </p:sp>
        <p:sp>
          <p:nvSpPr>
            <p:cNvPr id="11" name="Arrow: Left-Right 10">
              <a:extLst>
                <a:ext uri="{FF2B5EF4-FFF2-40B4-BE49-F238E27FC236}">
                  <a16:creationId xmlns:a16="http://schemas.microsoft.com/office/drawing/2014/main" id="{BEAA3AD4-49C0-51CF-A41C-5E1B514F3BD4}"/>
                </a:ext>
              </a:extLst>
            </p:cNvPr>
            <p:cNvSpPr/>
            <p:nvPr/>
          </p:nvSpPr>
          <p:spPr>
            <a:xfrm>
              <a:off x="4906447" y="3372405"/>
              <a:ext cx="2531393" cy="770934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AutoShape 2" descr="Fig. 1">
              <a:extLst>
                <a:ext uri="{FF2B5EF4-FFF2-40B4-BE49-F238E27FC236}">
                  <a16:creationId xmlns:a16="http://schemas.microsoft.com/office/drawing/2014/main" id="{9BE538AC-62E5-43A7-5F1C-D8D891D3FF6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EAE146D-084E-495F-FA30-BC84385EFD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76420" y="1628743"/>
              <a:ext cx="1904230" cy="16957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3452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研究内容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159169" y="768204"/>
            <a:ext cx="11225923" cy="5874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   借助于实验，检验训练得到的模型准确性，并通过模型来</a:t>
            </a:r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指导实验设计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2C45D43-1087-4181-4B12-676167A151C5}"/>
              </a:ext>
            </a:extLst>
          </p:cNvPr>
          <p:cNvGrpSpPr/>
          <p:nvPr/>
        </p:nvGrpSpPr>
        <p:grpSpPr>
          <a:xfrm>
            <a:off x="889473" y="1651591"/>
            <a:ext cx="10495619" cy="4453123"/>
            <a:chOff x="889473" y="1495625"/>
            <a:chExt cx="10694837" cy="4609089"/>
          </a:xfrm>
        </p:grpSpPr>
        <p:sp>
          <p:nvSpPr>
            <p:cNvPr id="16" name="文本框 12">
              <a:extLst>
                <a:ext uri="{FF2B5EF4-FFF2-40B4-BE49-F238E27FC236}">
                  <a16:creationId xmlns:a16="http://schemas.microsoft.com/office/drawing/2014/main" id="{7950BEE3-55E6-AAEF-6E95-09893843E691}"/>
                </a:ext>
              </a:extLst>
            </p:cNvPr>
            <p:cNvSpPr txBox="1"/>
            <p:nvPr/>
          </p:nvSpPr>
          <p:spPr>
            <a:xfrm>
              <a:off x="8914772" y="4485963"/>
              <a:ext cx="2669538" cy="48173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60000"/>
                </a:lnSpc>
              </a:pPr>
              <a:r>
                <a:rPr lang="zh-CN" altLang="en-US" dirty="0">
                  <a:ea typeface="黑体" panose="02010609060101010101" pitchFamily="49" charset="-122"/>
                </a:rPr>
                <a:t>实验设计</a:t>
              </a:r>
              <a:endParaRPr lang="en-US" altLang="zh-CN" dirty="0">
                <a:ea typeface="黑体" panose="02010609060101010101" pitchFamily="49" charset="-122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06DC92F-E62C-D252-1D25-9011DE535964}"/>
                </a:ext>
              </a:extLst>
            </p:cNvPr>
            <p:cNvGrpSpPr/>
            <p:nvPr/>
          </p:nvGrpSpPr>
          <p:grpSpPr>
            <a:xfrm>
              <a:off x="889473" y="1495625"/>
              <a:ext cx="9487659" cy="4609089"/>
              <a:chOff x="761882" y="1480707"/>
              <a:chExt cx="9487659" cy="4609089"/>
            </a:xfrm>
          </p:grpSpPr>
          <p:sp>
            <p:nvSpPr>
              <p:cNvPr id="18" name="文本框 12">
                <a:extLst>
                  <a:ext uri="{FF2B5EF4-FFF2-40B4-BE49-F238E27FC236}">
                    <a16:creationId xmlns:a16="http://schemas.microsoft.com/office/drawing/2014/main" id="{A2528EBB-1B9D-35B0-081E-6E3657E9F200}"/>
                  </a:ext>
                </a:extLst>
              </p:cNvPr>
              <p:cNvSpPr txBox="1"/>
              <p:nvPr/>
            </p:nvSpPr>
            <p:spPr>
              <a:xfrm>
                <a:off x="5305535" y="1480707"/>
                <a:ext cx="2669538" cy="4817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dirty="0">
                    <a:ea typeface="黑体" panose="02010609060101010101" pitchFamily="49" charset="-122"/>
                  </a:rPr>
                  <a:t>指导</a:t>
                </a:r>
                <a:endParaRPr lang="en-US" altLang="zh-CN" dirty="0">
                  <a:ea typeface="黑体" panose="02010609060101010101" pitchFamily="49" charset="-122"/>
                </a:endParaRP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032CD96-57FB-A812-16AC-4903D1939043}"/>
                  </a:ext>
                </a:extLst>
              </p:cNvPr>
              <p:cNvGrpSpPr/>
              <p:nvPr/>
            </p:nvGrpSpPr>
            <p:grpSpPr>
              <a:xfrm>
                <a:off x="761882" y="1947759"/>
                <a:ext cx="9487659" cy="4142037"/>
                <a:chOff x="748740" y="1897398"/>
                <a:chExt cx="9487659" cy="4142037"/>
              </a:xfrm>
            </p:grpSpPr>
            <p:sp>
              <p:nvSpPr>
                <p:cNvPr id="3" name="文本框 14">
                  <a:extLst>
                    <a:ext uri="{FF2B5EF4-FFF2-40B4-BE49-F238E27FC236}">
                      <a16:creationId xmlns:a16="http://schemas.microsoft.com/office/drawing/2014/main" id="{F09CA488-3881-8E8D-51D6-4D92F494A708}"/>
                    </a:ext>
                  </a:extLst>
                </p:cNvPr>
                <p:cNvSpPr txBox="1"/>
                <p:nvPr/>
              </p:nvSpPr>
              <p:spPr>
                <a:xfrm>
                  <a:off x="6943303" y="4232008"/>
                  <a:ext cx="1705788" cy="4947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130000"/>
                    </a:lnSpc>
                  </a:pPr>
                  <a:r>
                    <a:rPr lang="zh-CN" altLang="en-US" sz="16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拟合势</a:t>
                  </a:r>
                </a:p>
              </p:txBody>
            </p:sp>
            <p:sp>
              <p:nvSpPr>
                <p:cNvPr id="7" name="文本框 28">
                  <a:extLst>
                    <a:ext uri="{FF2B5EF4-FFF2-40B4-BE49-F238E27FC236}">
                      <a16:creationId xmlns:a16="http://schemas.microsoft.com/office/drawing/2014/main" id="{E3AF96C7-7D7B-D97D-7C21-DA2D5A1CC03F}"/>
                    </a:ext>
                  </a:extLst>
                </p:cNvPr>
                <p:cNvSpPr txBox="1"/>
                <p:nvPr/>
              </p:nvSpPr>
              <p:spPr>
                <a:xfrm>
                  <a:off x="7501768" y="3464725"/>
                  <a:ext cx="473305" cy="1308729"/>
                </a:xfrm>
                <a:prstGeom prst="rect">
                  <a:avLst/>
                </a:prstGeom>
                <a:noFill/>
              </p:spPr>
              <p:txBody>
                <a:bodyPr vert="eaVert" wrap="square" rtlCol="0">
                  <a:spAutoFit/>
                </a:bodyPr>
                <a:lstStyle/>
                <a:p>
                  <a:r>
                    <a:rPr lang="zh-CN" altLang="en-US" sz="16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解决方法</a:t>
                  </a:r>
                  <a:endParaRPr lang="zh-CN" altLang="en-US" sz="1600" b="1" dirty="0"/>
                </a:p>
              </p:txBody>
            </p:sp>
            <p:sp>
              <p:nvSpPr>
                <p:cNvPr id="13" name="AutoShape 2" descr="Fig. 1">
                  <a:extLst>
                    <a:ext uri="{FF2B5EF4-FFF2-40B4-BE49-F238E27FC236}">
                      <a16:creationId xmlns:a16="http://schemas.microsoft.com/office/drawing/2014/main" id="{9BE538AC-62E5-43A7-5F1C-D8D891D3FF61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943600" y="3902933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4EAE146D-084E-495F-FA30-BC84385EFD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48740" y="2301125"/>
                  <a:ext cx="2966870" cy="2642065"/>
                </a:xfrm>
                <a:prstGeom prst="rect">
                  <a:avLst/>
                </a:prstGeom>
              </p:spPr>
            </p:pic>
            <p:sp>
              <p:nvSpPr>
                <p:cNvPr id="15" name="AutoShape 2" descr="Cluster 2: Synthesis and Formulation">
                  <a:extLst>
                    <a:ext uri="{FF2B5EF4-FFF2-40B4-BE49-F238E27FC236}">
                      <a16:creationId xmlns:a16="http://schemas.microsoft.com/office/drawing/2014/main" id="{7A684CCD-E1FF-E156-ECD4-9465BA46EC7D}"/>
                    </a:ext>
                  </a:extLst>
                </p:cNvPr>
                <p:cNvSpPr>
                  <a:spLocks noChangeAspect="1" noChangeArrowheads="1"/>
                </p:cNvSpPr>
                <p:nvPr/>
              </p:nvSpPr>
              <p:spPr bwMode="auto">
                <a:xfrm>
                  <a:off x="5943600" y="3276600"/>
                  <a:ext cx="304800" cy="304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  <p:pic>
              <p:nvPicPr>
                <p:cNvPr id="7172" name="Picture 4">
                  <a:extLst>
                    <a:ext uri="{FF2B5EF4-FFF2-40B4-BE49-F238E27FC236}">
                      <a16:creationId xmlns:a16="http://schemas.microsoft.com/office/drawing/2014/main" id="{987F9FF3-CDCE-7FCB-7EEC-CFAC71EAE70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722638" y="2532025"/>
                  <a:ext cx="2513761" cy="194733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7" name="Arrow: U-Turn 16">
                  <a:extLst>
                    <a:ext uri="{FF2B5EF4-FFF2-40B4-BE49-F238E27FC236}">
                      <a16:creationId xmlns:a16="http://schemas.microsoft.com/office/drawing/2014/main" id="{E0F27B8E-0B1E-D6D0-8D98-F4E83202F518}"/>
                    </a:ext>
                  </a:extLst>
                </p:cNvPr>
                <p:cNvSpPr/>
                <p:nvPr/>
              </p:nvSpPr>
              <p:spPr>
                <a:xfrm>
                  <a:off x="2232177" y="1897398"/>
                  <a:ext cx="7096121" cy="587891"/>
                </a:xfrm>
                <a:prstGeom prst="utur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Arrow: U-Turn 19">
                  <a:extLst>
                    <a:ext uri="{FF2B5EF4-FFF2-40B4-BE49-F238E27FC236}">
                      <a16:creationId xmlns:a16="http://schemas.microsoft.com/office/drawing/2014/main" id="{68032C73-4391-007B-F1A4-B8735797135C}"/>
                    </a:ext>
                  </a:extLst>
                </p:cNvPr>
                <p:cNvSpPr/>
                <p:nvPr/>
              </p:nvSpPr>
              <p:spPr>
                <a:xfrm rot="10800000">
                  <a:off x="2232175" y="4927109"/>
                  <a:ext cx="7223712" cy="661340"/>
                </a:xfrm>
                <a:prstGeom prst="utur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文本框 12">
                  <a:extLst>
                    <a:ext uri="{FF2B5EF4-FFF2-40B4-BE49-F238E27FC236}">
                      <a16:creationId xmlns:a16="http://schemas.microsoft.com/office/drawing/2014/main" id="{40CDC2BA-E5FC-BF80-EAB6-B148A1318300}"/>
                    </a:ext>
                  </a:extLst>
                </p:cNvPr>
                <p:cNvSpPr txBox="1"/>
                <p:nvPr/>
              </p:nvSpPr>
              <p:spPr>
                <a:xfrm>
                  <a:off x="5373789" y="5557700"/>
                  <a:ext cx="2669538" cy="48173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60000"/>
                    </a:lnSpc>
                  </a:pPr>
                  <a:r>
                    <a:rPr lang="zh-CN" altLang="en-US" dirty="0">
                      <a:ea typeface="黑体" panose="02010609060101010101" pitchFamily="49" charset="-122"/>
                    </a:rPr>
                    <a:t>验证</a:t>
                  </a:r>
                  <a:endParaRPr lang="en-US" altLang="zh-CN" dirty="0">
                    <a:ea typeface="黑体" panose="02010609060101010101" pitchFamily="49" charset="-122"/>
                  </a:endParaRPr>
                </a:p>
              </p:txBody>
            </p:sp>
            <p:pic>
              <p:nvPicPr>
                <p:cNvPr id="22" name="图片 3" descr="图示, 示意图&#10;&#10;描述已自动生成">
                  <a:extLst>
                    <a:ext uri="{FF2B5EF4-FFF2-40B4-BE49-F238E27FC236}">
                      <a16:creationId xmlns:a16="http://schemas.microsoft.com/office/drawing/2014/main" id="{F4B81C48-EF2D-6F7A-6823-E2FA5F63AB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233684" y="2337797"/>
                  <a:ext cx="3093106" cy="2801979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199681598"/>
      </p:ext>
    </p:extLst>
  </p:cSld>
  <p:clrMapOvr>
    <a:masterClrMapping/>
  </p:clrMapOvr>
</p:sld>
</file>

<file path=ppt/theme/theme1.xml><?xml version="1.0" encoding="utf-8"?>
<a:theme xmlns:a="http://schemas.openxmlformats.org/drawingml/2006/main" name="白色正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5822</TotalTime>
  <Words>990</Words>
  <Application>Microsoft Office PowerPoint</Application>
  <PresentationFormat>Widescreen</PresentationFormat>
  <Paragraphs>72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16</vt:i4>
      </vt:variant>
    </vt:vector>
  </HeadingPairs>
  <TitlesOfParts>
    <vt:vector size="30" baseType="lpstr">
      <vt:lpstr>等线</vt:lpstr>
      <vt:lpstr>等线 Light</vt:lpstr>
      <vt:lpstr>黑体</vt:lpstr>
      <vt:lpstr>宋体</vt:lpstr>
      <vt:lpstr>Microsoft YaHei</vt:lpstr>
      <vt:lpstr>Microsoft YaHei</vt:lpstr>
      <vt:lpstr>Arial</vt:lpstr>
      <vt:lpstr>Calibri Light</vt:lpstr>
      <vt:lpstr>Cambria Math</vt:lpstr>
      <vt:lpstr>Impact</vt:lpstr>
      <vt:lpstr>Times New Roman</vt:lpstr>
      <vt:lpstr>白色正文</vt:lpstr>
      <vt:lpstr>1_自定义设计方案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Yufeng</dc:creator>
  <cp:lastModifiedBy>丁 力</cp:lastModifiedBy>
  <cp:revision>283</cp:revision>
  <dcterms:created xsi:type="dcterms:W3CDTF">2019-01-21T04:49:00Z</dcterms:created>
  <dcterms:modified xsi:type="dcterms:W3CDTF">2023-02-26T13:35:01Z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